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73" r:id="rId7"/>
    <p:sldId id="275" r:id="rId8"/>
    <p:sldId id="276" r:id="rId9"/>
    <p:sldId id="277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8" r:id="rId20"/>
    <p:sldId id="270" r:id="rId21"/>
    <p:sldId id="27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андрей" initials="а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'[Диаграмма в Microsoft Office Word]Лист1'!$A$2:$A$5</c:f>
              <c:strCache>
                <c:ptCount val="4"/>
                <c:pt idx="0">
                  <c:v>Общаются с помощью смс.</c:v>
                </c:pt>
                <c:pt idx="1">
                  <c:v>Используют в виде плейера</c:v>
                </c:pt>
                <c:pt idx="2">
                  <c:v>Используют для снимков</c:v>
                </c:pt>
                <c:pt idx="3">
                  <c:v>Используют для игр</c:v>
                </c:pt>
              </c:strCache>
            </c:strRef>
          </c:cat>
          <c:val>
            <c:numRef>
              <c:f>'[Диаграмма в Microsoft Office Word]Лист1'!$B$2:$B$5</c:f>
              <c:numCache>
                <c:formatCode>0%</c:formatCode>
                <c:ptCount val="4"/>
                <c:pt idx="0">
                  <c:v>0.8</c:v>
                </c:pt>
                <c:pt idx="1">
                  <c:v>0.38000000000000067</c:v>
                </c:pt>
                <c:pt idx="2">
                  <c:v>0.11000000000000011</c:v>
                </c:pt>
                <c:pt idx="3">
                  <c:v>0.51</c:v>
                </c:pt>
              </c:numCache>
            </c:numRef>
          </c:val>
        </c:ser>
        <c:ser>
          <c:idx val="1"/>
          <c:order val="1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cat>
            <c:strRef>
              <c:f>'[Диаграмма в Microsoft Office Word]Лист1'!$A$2:$A$5</c:f>
              <c:strCache>
                <c:ptCount val="4"/>
                <c:pt idx="0">
                  <c:v>Общаются с помощью смс.</c:v>
                </c:pt>
                <c:pt idx="1">
                  <c:v>Используют в виде плейера</c:v>
                </c:pt>
                <c:pt idx="2">
                  <c:v>Используют для снимков</c:v>
                </c:pt>
                <c:pt idx="3">
                  <c:v>Используют для игр</c:v>
                </c:pt>
              </c:strCache>
            </c:strRef>
          </c:cat>
          <c:val>
            <c:numRef>
              <c:f>'[Диаграмма в Microsoft Office Word]Лист1'!$C$2:$C$5</c:f>
              <c:numCache>
                <c:formatCode>0%</c:formatCode>
                <c:ptCount val="4"/>
                <c:pt idx="0" formatCode="0.00%">
                  <c:v>0.880000000000001</c:v>
                </c:pt>
                <c:pt idx="1">
                  <c:v>0.71000000000000063</c:v>
                </c:pt>
                <c:pt idx="2">
                  <c:v>0.70000000000000062</c:v>
                </c:pt>
                <c:pt idx="3">
                  <c:v>0.64000000000000135</c:v>
                </c:pt>
              </c:numCache>
            </c:numRef>
          </c:val>
        </c:ser>
        <c:shape val="box"/>
        <c:axId val="60948480"/>
        <c:axId val="60950016"/>
        <c:axId val="0"/>
      </c:bar3DChart>
      <c:catAx>
        <c:axId val="60948480"/>
        <c:scaling>
          <c:orientation val="minMax"/>
        </c:scaling>
        <c:axPos val="b"/>
        <c:tickLblPos val="nextTo"/>
        <c:crossAx val="60950016"/>
        <c:crosses val="autoZero"/>
        <c:auto val="1"/>
        <c:lblAlgn val="ctr"/>
        <c:lblOffset val="100"/>
      </c:catAx>
      <c:valAx>
        <c:axId val="60950016"/>
        <c:scaling>
          <c:orientation val="minMax"/>
        </c:scaling>
        <c:axPos val="l"/>
        <c:majorGridlines/>
        <c:numFmt formatCode="0%" sourceLinked="1"/>
        <c:tickLblPos val="nextTo"/>
        <c:crossAx val="6094848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Лист1!$A$5:$A$8</c:f>
              <c:strCache>
                <c:ptCount val="4"/>
                <c:pt idx="0">
                  <c:v>меньше года назад</c:v>
                </c:pt>
                <c:pt idx="1">
                  <c:v>около 2-3 лет назад </c:v>
                </c:pt>
                <c:pt idx="2">
                  <c:v>гдето лет 5-7 назад</c:v>
                </c:pt>
                <c:pt idx="3">
                  <c:v>в начале 90-х годов </c:v>
                </c:pt>
              </c:strCache>
            </c:strRef>
          </c:cat>
          <c:val>
            <c:numRef>
              <c:f>Лист1!$B$5:$B$8</c:f>
              <c:numCache>
                <c:formatCode>0%</c:formatCode>
                <c:ptCount val="4"/>
                <c:pt idx="0">
                  <c:v>6.0000000000000019E-2</c:v>
                </c:pt>
                <c:pt idx="1">
                  <c:v>0.12000000000000002</c:v>
                </c:pt>
                <c:pt idx="2">
                  <c:v>0.4200000000000001</c:v>
                </c:pt>
                <c:pt idx="3">
                  <c:v>0.4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4832720606801284"/>
          <c:y val="0.36769860216887362"/>
          <c:w val="0.24098374591375368"/>
          <c:h val="0.524334152152973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cat>
            <c:strRef>
              <c:f>Лист1!$A$8:$A$11</c:f>
              <c:strCache>
                <c:ptCount val="4"/>
                <c:pt idx="0">
                  <c:v>Не очень (надо экономить!).</c:v>
                </c:pt>
                <c:pt idx="1">
                  <c:v>Столько, сколько планирую потратить за определенное время. </c:v>
                </c:pt>
                <c:pt idx="2">
                  <c:v>Иногда больше, чем изначально планировалось. </c:v>
                </c:pt>
                <c:pt idx="3">
                  <c:v> За такое удовольствие никаких денег не жалко</c:v>
                </c:pt>
              </c:strCache>
            </c:strRef>
          </c:cat>
          <c:val>
            <c:numRef>
              <c:f>Лист1!$B$8:$B$11</c:f>
              <c:numCache>
                <c:formatCode>0%</c:formatCode>
                <c:ptCount val="4"/>
                <c:pt idx="0">
                  <c:v>0.12000000000000002</c:v>
                </c:pt>
                <c:pt idx="1">
                  <c:v>6.0000000000000026E-2</c:v>
                </c:pt>
                <c:pt idx="2">
                  <c:v>0.42000000000000015</c:v>
                </c:pt>
                <c:pt idx="3">
                  <c:v>0.4</c:v>
                </c:pt>
              </c:numCache>
            </c:numRef>
          </c:val>
        </c:ser>
        <c:shape val="box"/>
        <c:axId val="60361728"/>
        <c:axId val="60367616"/>
        <c:axId val="0"/>
      </c:bar3DChart>
      <c:catAx>
        <c:axId val="60361728"/>
        <c:scaling>
          <c:orientation val="minMax"/>
        </c:scaling>
        <c:axPos val="b"/>
        <c:tickLblPos val="nextTo"/>
        <c:crossAx val="60367616"/>
        <c:crosses val="autoZero"/>
        <c:auto val="1"/>
        <c:lblAlgn val="ctr"/>
        <c:lblOffset val="100"/>
      </c:catAx>
      <c:valAx>
        <c:axId val="60367616"/>
        <c:scaling>
          <c:orientation val="minMax"/>
        </c:scaling>
        <c:axPos val="l"/>
        <c:majorGridlines/>
        <c:numFmt formatCode="0%" sourceLinked="1"/>
        <c:tickLblPos val="nextTo"/>
        <c:crossAx val="6036172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cat>
            <c:strRef>
              <c:f>Лист1!$A$2:$A$5</c:f>
              <c:strCache>
                <c:ptCount val="4"/>
                <c:pt idx="0">
                  <c:v>под падушкой </c:v>
                </c:pt>
                <c:pt idx="1">
                  <c:v>на тумбочку </c:v>
                </c:pt>
                <c:pt idx="2">
                  <c:v>в шкафу </c:v>
                </c:pt>
                <c:pt idx="3">
                  <c:v>в сумке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0.25</c:v>
                </c:pt>
                <c:pt idx="2">
                  <c:v>0.12000000000000002</c:v>
                </c:pt>
                <c:pt idx="3">
                  <c:v>8.0000000000000043E-2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FFC000"/>
            </a:solidFill>
          </c:spPr>
          <c:dPt>
            <c:idx val="1"/>
            <c:spPr>
              <a:solidFill>
                <a:schemeClr val="accent1">
                  <a:lumMod val="75000"/>
                </a:schemeClr>
              </a:solidFill>
            </c:spPr>
          </c:dPt>
          <c:dLbls>
            <c:dLbl>
              <c:idx val="0"/>
              <c:layout/>
              <c:dLblPos val="outEnd"/>
              <c:showVal val="1"/>
            </c:dLbl>
            <c:dLbl>
              <c:idx val="1"/>
              <c:layout/>
              <c:dLblPos val="outEnd"/>
              <c:showVal val="1"/>
            </c:dLbl>
            <c:delete val="1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</c:dLbls>
          <c:cat>
            <c:strRef>
              <c:f>'[Диаграмма в Microsoft PowerPoint]Лист1'!$A$1:$A$2</c:f>
              <c:strCache>
                <c:ptCount val="2"/>
                <c:pt idx="0">
                  <c:v>возраст от 15 до 19 лет</c:v>
                </c:pt>
                <c:pt idx="1">
                  <c:v>возраст от 19 лет и выше</c:v>
                </c:pt>
              </c:strCache>
            </c:strRef>
          </c:cat>
          <c:val>
            <c:numRef>
              <c:f>'[Диаграмма в Microsoft PowerPoint]Лист1'!$B$1:$B$2</c:f>
              <c:numCache>
                <c:formatCode>0%</c:formatCode>
                <c:ptCount val="2"/>
                <c:pt idx="0">
                  <c:v>0.9</c:v>
                </c:pt>
                <c:pt idx="1">
                  <c:v>0.48000000000000015</c:v>
                </c:pt>
              </c:numCache>
            </c:numRef>
          </c:val>
        </c:ser>
        <c:axId val="60422784"/>
        <c:axId val="61559168"/>
      </c:barChart>
      <c:catAx>
        <c:axId val="60422784"/>
        <c:scaling>
          <c:orientation val="minMax"/>
        </c:scaling>
        <c:axPos val="l"/>
        <c:tickLblPos val="nextTo"/>
        <c:crossAx val="61559168"/>
        <c:crosses val="autoZero"/>
        <c:auto val="1"/>
        <c:lblAlgn val="ctr"/>
        <c:lblOffset val="100"/>
      </c:catAx>
      <c:valAx>
        <c:axId val="61559168"/>
        <c:scaling>
          <c:orientation val="minMax"/>
        </c:scaling>
        <c:axPos val="b"/>
        <c:majorGridlines/>
        <c:numFmt formatCode="0%" sourceLinked="1"/>
        <c:tickLblPos val="nextTo"/>
        <c:crossAx val="60422784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BB243-96EC-407A-A50D-84CC893FEDA4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04399-B551-457E-8C47-50141B9D5B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1749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04399-B551-457E-8C47-50141B9D5B8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5E58-AE36-4C06-8787-63C07325C4A3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BD38-9B24-4D0B-834F-0BCB6709B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5E58-AE36-4C06-8787-63C07325C4A3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BD38-9B24-4D0B-834F-0BCB6709B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5E58-AE36-4C06-8787-63C07325C4A3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BD38-9B24-4D0B-834F-0BCB6709B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5E58-AE36-4C06-8787-63C07325C4A3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BD38-9B24-4D0B-834F-0BCB6709B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5E58-AE36-4C06-8787-63C07325C4A3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BD38-9B24-4D0B-834F-0BCB6709B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5E58-AE36-4C06-8787-63C07325C4A3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BD38-9B24-4D0B-834F-0BCB6709B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5E58-AE36-4C06-8787-63C07325C4A3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BD38-9B24-4D0B-834F-0BCB6709B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5E58-AE36-4C06-8787-63C07325C4A3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BD38-9B24-4D0B-834F-0BCB6709B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5E58-AE36-4C06-8787-63C07325C4A3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BD38-9B24-4D0B-834F-0BCB6709B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5E58-AE36-4C06-8787-63C07325C4A3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BD38-9B24-4D0B-834F-0BCB6709B4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D5E58-AE36-4C06-8787-63C07325C4A3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18BD38-9B24-4D0B-834F-0BCB6709B4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0D5E58-AE36-4C06-8787-63C07325C4A3}" type="datetimeFigureOut">
              <a:rPr lang="ru-RU" smtClean="0"/>
              <a:pPr/>
              <a:t>02.04.2019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18BD38-9B24-4D0B-834F-0BCB6709B47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0%BC%D0%BE%D0%B1%D0%B8%D0%BB%D1%8C%D0%BD%D0%B0%D1%8F%20%D0%B7%D0%B0%D0%B2%D0%B8%D1%81%D0%B8%D0%BC%D0%BE%D1%81%D1%82%D1%8C%20%D0%BA%D0%B0%D1%80%D1%82%D0%B8%D0%BD%D0%BA%D0%B8&amp;img_url=http://mirsovetov.ru/images/1138/2.jpg&amp;pos=0&amp;rpt=simage&amp;lr=22&amp;noreask=1&amp;source=wiz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fp=4&amp;uinfo=ww-1079-wh-538-fw-854-fh-448-pd-1&amp;p=4&amp;text=%D0%BC%D0%BE%D0%B1%D0%B8%D0%BB%D1%8C%D0%BD%D0%B0%D1%8F%20%D0%B7%D0%B0%D0%B2%D0%B8%D1%81%D0%B8%D0%BC%D0%BE%D1%81%D1%82%D1%8C%20%D0%BA%D0%B0%D1%80%D1%82%D0%B8%D0%BD%D0%BA%D0%B8&amp;noreask=1&amp;pos=121&amp;rpt=simage&amp;lr=22&amp;img_url=http://www.bagnet.org/doc/images/news/20/197557/1_main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9713" y="2959937"/>
            <a:ext cx="5040560" cy="2116832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Мобильная зависимость и её последствия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92752"/>
          </a:xfrm>
        </p:spPr>
        <p:txBody>
          <a:bodyPr>
            <a:norm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843" y="785794"/>
            <a:ext cx="8958157" cy="387798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Причины зависимости 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от алкоголя, табака,</a:t>
            </a:r>
          </a:p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 сладостей – или мобильного</a:t>
            </a:r>
          </a:p>
          <a:p>
            <a:pPr algn="ctr"/>
            <a:r>
              <a:rPr lang="ru-RU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т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елефона – одинаковые.</a:t>
            </a:r>
            <a:endParaRPr lang="ru-RU" sz="48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50" name="Picture 2" descr="F:\Мобильная зависимость\vrednoe_izlucheni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36" y="3714752"/>
            <a:ext cx="3917928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8876" y="1142984"/>
            <a:ext cx="787908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Мобильные телефоны</a:t>
            </a:r>
          </a:p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в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лияют на поведение </a:t>
            </a:r>
          </a:p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и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психику человека.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3074" name="Picture 2" descr="F:\Мобильная зависимость\104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36" y="3929066"/>
            <a:ext cx="2928958" cy="2552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Те кто пользуется мобильным телефоном более тревожны, беспокойны, уменьшается способность быстро находить контакт с людьми не по средствам мобильного телефона. Они часто звонят или шлют  </a:t>
            </a:r>
            <a:r>
              <a:rPr lang="en-US" dirty="0" smtClean="0"/>
              <a:t>SMS</a:t>
            </a:r>
            <a:r>
              <a:rPr lang="ru-RU" dirty="0" smtClean="0"/>
              <a:t> просто ради процесса, ради удовлетворения своей потребности в общении.</a:t>
            </a:r>
            <a:endParaRPr lang="ru-RU" dirty="0"/>
          </a:p>
        </p:txBody>
      </p:sp>
      <p:pic>
        <p:nvPicPr>
          <p:cNvPr id="4" name="Рисунок 3" descr="field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7290" y="4286256"/>
            <a:ext cx="3166096" cy="21125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Биологический эффект действия ЭМП формируется в зависимости от: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Технических  характеристик телефона;</a:t>
            </a:r>
          </a:p>
          <a:p>
            <a:pPr>
              <a:buFontTx/>
              <a:buChar char="-"/>
            </a:pPr>
            <a:r>
              <a:rPr lang="ru-RU" sz="2800" dirty="0" smtClean="0"/>
              <a:t>Режима и длительности воздействия ( частоты и продолжительности телефонных разговоров);</a:t>
            </a:r>
          </a:p>
          <a:p>
            <a:pPr>
              <a:buFontTx/>
              <a:buChar char="-"/>
            </a:pPr>
            <a:r>
              <a:rPr lang="ru-RU" sz="2800" dirty="0" smtClean="0"/>
              <a:t>Исходного состояния объекта воздействия(возраст, пол, состояние здоровья, индивидуальная чувствительность и т.д.).</a:t>
            </a:r>
          </a:p>
          <a:p>
            <a:pPr>
              <a:buFontTx/>
              <a:buChar char="-"/>
            </a:pPr>
            <a:r>
              <a:rPr lang="ru-RU" sz="2800" dirty="0" smtClean="0"/>
              <a:t>Распределения энергии в биологических тканях( вид ткани, глубина проникновения и т.д.)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Последствия мобильной зависимости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16832"/>
            <a:ext cx="7488832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Доказано, что если человек разговаривает 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по сотовому ежедневно  более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 45-60 минут</a:t>
            </a:r>
          </a:p>
          <a:p>
            <a:pPr algn="ctr"/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т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о такому болтуну  никогда не </a:t>
            </a:r>
          </a:p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</a:rPr>
              <a:t>скрыться от головной боли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.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5" name="Рисунок 4" descr="1312187846_d0b4d0b5d182d0b8-d0b8-d0bcd0bed0b1d0b8d0bbd18cd0bdd18bd0b5-d182d0b5d0bbd0b5d184d0bed0bdd18b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1802" y="5000636"/>
            <a:ext cx="2438665" cy="1643050"/>
          </a:xfrm>
          <a:prstGeom prst="rect">
            <a:avLst/>
          </a:prstGeom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7" y="1142984"/>
            <a:ext cx="8572560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Пользователи  сотовой связи </a:t>
            </a:r>
          </a:p>
          <a:p>
            <a:pPr algn="ctr"/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больше всех </a:t>
            </a: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п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одвержены сонливости, раздражительности, эти люди чаще всех  жалуются на головные боли.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http://v-garmonii-s-soboi.ru/wp-content/uploads/2013/03/azav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27" y="3284983"/>
            <a:ext cx="2857500" cy="3095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stb.msn.com/i/78/B86247A2E456BC1D13DBB996D148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4705350" cy="3267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03085" y="1124744"/>
            <a:ext cx="8644482" cy="298543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300" dirty="0" smtClean="0">
                <a:ln w="11430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Под воздействием электромагнитных полей, </a:t>
            </a:r>
          </a:p>
          <a:p>
            <a:pPr algn="ctr"/>
            <a:r>
              <a:rPr lang="ru-RU" sz="2400" b="1" spc="300" dirty="0">
                <a:ln w="11430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</a:t>
            </a:r>
            <a:r>
              <a:rPr lang="ru-RU" sz="2400" b="1" cap="none" spc="300" dirty="0" smtClean="0">
                <a:ln w="11430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оторые вырабатывает телефон, организм</a:t>
            </a:r>
          </a:p>
          <a:p>
            <a:pPr algn="ctr"/>
            <a:r>
              <a:rPr lang="ru-RU" sz="2400" b="1" cap="none" spc="300" dirty="0" smtClean="0">
                <a:ln w="11430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подвержен напряжению иммунной системы,</a:t>
            </a:r>
          </a:p>
          <a:p>
            <a:pPr algn="ctr"/>
            <a:r>
              <a:rPr lang="ru-RU" sz="2400" b="1" spc="300" dirty="0" smtClean="0">
                <a:ln w="11430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Что приводит к болезням.</a:t>
            </a:r>
          </a:p>
          <a:p>
            <a:pPr algn="ctr"/>
            <a:r>
              <a:rPr lang="ru-RU" sz="2400" b="1" spc="300" dirty="0" smtClean="0">
                <a:ln w="11430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Если вы пользуетесь мобильным </a:t>
            </a:r>
          </a:p>
          <a:p>
            <a:pPr algn="ctr"/>
            <a:r>
              <a:rPr lang="ru-RU" sz="2400" b="1" spc="300" dirty="0" smtClean="0">
                <a:ln w="11430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</a:t>
            </a:r>
            <a:r>
              <a:rPr lang="ru-RU" sz="2400" b="1" cap="none" spc="300" dirty="0" smtClean="0">
                <a:ln w="11430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елефоном неограниченное время, то знайте</a:t>
            </a:r>
          </a:p>
          <a:p>
            <a:pPr algn="ctr"/>
            <a:r>
              <a:rPr lang="ru-RU" sz="2400" b="1" spc="300" dirty="0" smtClean="0">
                <a:ln w="11430" cmpd="sng">
                  <a:solidFill>
                    <a:schemeClr val="tx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ВАШ ИММУНИТЕТ ПОД УГРОЗОЙ!</a:t>
            </a:r>
            <a:endParaRPr lang="ru-RU" sz="2400" b="1" cap="none" spc="300" dirty="0" smtClean="0">
              <a:ln w="11430" cmpd="sng">
                <a:solidFill>
                  <a:schemeClr val="tx2">
                    <a:lumMod val="5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ru-RU" sz="2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4414" y="1000108"/>
            <a:ext cx="6346481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 использовании</a:t>
            </a:r>
          </a:p>
          <a:p>
            <a:pPr algn="ctr"/>
            <a:r>
              <a:rPr lang="ru-RU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</a:t>
            </a:r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обильного телефона</a:t>
            </a:r>
          </a:p>
          <a:p>
            <a:pPr algn="ctr"/>
            <a:r>
              <a:rPr lang="ru-RU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</a:t>
            </a: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аша голова</a:t>
            </a:r>
          </a:p>
          <a:p>
            <a:pPr algn="ctr"/>
            <a:r>
              <a:rPr lang="ru-RU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</a:t>
            </a:r>
            <a:r>
              <a:rPr lang="ru-RU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еликом облучается.</a:t>
            </a:r>
            <a:endParaRPr lang="ru-RU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3" name="Рисунок 2" descr="1619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76" y="3500438"/>
            <a:ext cx="3500462" cy="3081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В группу повышенного риска  входят люди,  которые в течении 10 лет активно используют сотовую связь.</a:t>
            </a:r>
            <a:endParaRPr lang="ru-RU" sz="4000" dirty="0"/>
          </a:p>
        </p:txBody>
      </p:sp>
      <p:pic>
        <p:nvPicPr>
          <p:cNvPr id="4" name="Рисунок 3" descr="imag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4071942"/>
            <a:ext cx="3357586" cy="25837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Считаете ли вы себя зависимым человеком </a:t>
            </a:r>
            <a:r>
              <a:rPr lang="ru-RU" sz="3600" dirty="0"/>
              <a:t>от мобильного телефона 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80865216"/>
              </p:ext>
            </p:extLst>
          </p:nvPr>
        </p:nvGraphicFramePr>
        <p:xfrm>
          <a:off x="457200" y="1935163"/>
          <a:ext cx="5698976" cy="3366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75656" y="5445224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Опрошено 40 студентов (15-19 лет)</a:t>
            </a:r>
          </a:p>
          <a:p>
            <a:r>
              <a:rPr lang="ru-RU" dirty="0" smtClean="0"/>
              <a:t>Опрошено 12 человек (преподаватели и родители) – от 28 до 56 лет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443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ндрей\Desktop\Мобильная зависимость\a8036ed7d7a49a3832644469bd6db2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3356992"/>
            <a:ext cx="5029200" cy="333692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532" y="1015780"/>
            <a:ext cx="7272808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столетии скорость передачи сообщений очень возросла. Быстрая связь облегчает общение людям, живущим в разных уголках мира . В наше время любые сообщения – письменные, звуковые могут быть переданы с помощью электричества, на этом принципе основано действие телефона.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Актуальность: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наше время все люди стали зависимыми от телефонов , поэтому надо показать людям, какие проблемы со здоровьем их ждут и дать правильные советы по использованию мобильных телефонов.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92560"/>
            <a:ext cx="168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Рекомендации по использованию мобильных телефонов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2400" dirty="0" smtClean="0"/>
              <a:t>Меньше  использовать сотовые телефоны детям и подросткам до 16 лет, беременным.</a:t>
            </a:r>
          </a:p>
          <a:p>
            <a:pPr>
              <a:buFontTx/>
              <a:buChar char="-"/>
            </a:pPr>
            <a:r>
              <a:rPr lang="ru-RU" sz="2400" dirty="0" smtClean="0"/>
              <a:t>Лицам, страдающим заболеваниями неврологического характера .</a:t>
            </a:r>
          </a:p>
          <a:p>
            <a:pPr>
              <a:buFontTx/>
              <a:buChar char="-"/>
            </a:pPr>
            <a:r>
              <a:rPr lang="ru-RU" sz="2400" dirty="0" smtClean="0"/>
              <a:t>Ограничить продолжительность разговора до 3 минут.</a:t>
            </a:r>
          </a:p>
          <a:p>
            <a:pPr>
              <a:buFontTx/>
              <a:buChar char="-"/>
            </a:pPr>
            <a:r>
              <a:rPr lang="ru-RU" sz="2400" dirty="0" smtClean="0"/>
              <a:t>Максимально увеличить период между двумя разговорами.</a:t>
            </a:r>
          </a:p>
          <a:p>
            <a:pPr>
              <a:buFontTx/>
              <a:buChar char="-"/>
            </a:pPr>
            <a:r>
              <a:rPr lang="ru-RU" sz="2400" dirty="0" smtClean="0"/>
              <a:t>Во время разговора снимать очки с металлической оправой.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тудент1\Desktop\10-11 октября\Все\0020-020-Spasibo-za-vnimani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0"/>
            <a:ext cx="8313238" cy="66166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Преимущества мобильной связи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b="1" dirty="0" smtClean="0"/>
              <a:t>Чистое звучание речи.</a:t>
            </a:r>
          </a:p>
          <a:p>
            <a:pPr>
              <a:buFontTx/>
              <a:buChar char="-"/>
            </a:pPr>
            <a:r>
              <a:rPr lang="ru-RU" b="1" dirty="0" smtClean="0"/>
              <a:t>Отсутствие  посторонних шумов и эффекта металлического голоса.</a:t>
            </a:r>
          </a:p>
          <a:p>
            <a:pPr>
              <a:buFontTx/>
              <a:buChar char="-"/>
            </a:pPr>
            <a:r>
              <a:rPr lang="ru-RU" b="1" dirty="0" smtClean="0"/>
              <a:t> скорость передачи данных может достигать 153 Кбит в секунду.</a:t>
            </a:r>
            <a:endParaRPr lang="ru-RU" b="1" dirty="0"/>
          </a:p>
        </p:txBody>
      </p:sp>
      <p:pic>
        <p:nvPicPr>
          <p:cNvPr id="5" name="Рисунок 4" descr="Opasnost-Wi-Fi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726369">
            <a:off x="4355701" y="4040808"/>
            <a:ext cx="2828945" cy="23574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Мобильная  зависимость </a:t>
            </a:r>
            <a:r>
              <a:rPr lang="ru-RU" dirty="0" smtClean="0"/>
              <a:t>– это состояние человека, при котором телефон становится предметом культа, человек бессознательно совершает звонок ради самого звонка, не осознавая своих действий  или не способен объяснить его причину.</a:t>
            </a:r>
            <a:endParaRPr lang="ru-RU" dirty="0"/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12265">
            <a:off x="3749448" y="3614008"/>
            <a:ext cx="2610650" cy="26223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Учёные из </a:t>
            </a:r>
            <a:r>
              <a:rPr lang="ru-RU" sz="3200" b="1" dirty="0"/>
              <a:t>В</a:t>
            </a:r>
            <a:r>
              <a:rPr lang="ru-RU" sz="3200" b="1" dirty="0" smtClean="0"/>
              <a:t>еликобритании выделили три типа  владельцев сотовых телефонов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«Киборги» - считают телефон своим продолжением чуть ли не частью тела, не могут без него обходится.</a:t>
            </a:r>
          </a:p>
          <a:p>
            <a:pPr>
              <a:buFontTx/>
              <a:buChar char="-"/>
            </a:pPr>
            <a:r>
              <a:rPr lang="ru-RU" dirty="0" smtClean="0"/>
              <a:t>«Протезированные» - жить без «трубы» в принципе могут, но испытывают дискомфорт.</a:t>
            </a:r>
          </a:p>
          <a:p>
            <a:pPr>
              <a:buFontTx/>
              <a:buChar char="-"/>
            </a:pPr>
            <a:r>
              <a:rPr lang="ru-RU" dirty="0" smtClean="0"/>
              <a:t>«Непривязанные» - для них телефон это просто телефон, не больше,  чтобы звонить, когда действительно нужно.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Использование мобильных телефонов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1484784"/>
          <a:ext cx="808558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835696" y="5733256"/>
            <a:ext cx="1857375" cy="742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2018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2006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1571604" y="5857892"/>
            <a:ext cx="714380" cy="214314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трелка вправо с вырезом 7"/>
          <p:cNvSpPr/>
          <p:nvPr/>
        </p:nvSpPr>
        <p:spPr>
          <a:xfrm>
            <a:off x="1571604" y="6215082"/>
            <a:ext cx="714380" cy="214314"/>
          </a:xfrm>
          <a:prstGeom prst="notched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Опрос студентов </a:t>
            </a:r>
            <a:r>
              <a:rPr lang="ru-RU" dirty="0" err="1" smtClean="0"/>
              <a:t>ЮУрГУ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1412776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Как давно у вас появился ваш первый сотовый?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23528" y="2636912"/>
          <a:ext cx="82089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928802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28728" y="714356"/>
            <a:ext cx="58259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Много ли денег вы тратите на оплату разговоров?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1538" y="2214554"/>
          <a:ext cx="6643734" cy="4110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1000108"/>
            <a:ext cx="71995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Когда ложитесь спать, где вы оставляете  телефон?</a:t>
            </a:r>
            <a:endParaRPr lang="ru-RU" sz="28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308</TotalTime>
  <Words>551</Words>
  <Application>Microsoft Office PowerPoint</Application>
  <PresentationFormat>Экран (4:3)</PresentationFormat>
  <Paragraphs>67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Мобильная зависимость и её последствия</vt:lpstr>
      <vt:lpstr>Слайд 2</vt:lpstr>
      <vt:lpstr>Преимущества мобильной связи</vt:lpstr>
      <vt:lpstr>Слайд 4</vt:lpstr>
      <vt:lpstr>Учёные из Великобритании выделили три типа  владельцев сотовых телефонов</vt:lpstr>
      <vt:lpstr>Использование мобильных телефонов </vt:lpstr>
      <vt:lpstr>Опрос студентов ЮУрГУ</vt:lpstr>
      <vt:lpstr>Слайд 8</vt:lpstr>
      <vt:lpstr>Слайд 9</vt:lpstr>
      <vt:lpstr>Слайд 10</vt:lpstr>
      <vt:lpstr>Слайд 11</vt:lpstr>
      <vt:lpstr>Слайд 12</vt:lpstr>
      <vt:lpstr>Биологический эффект действия ЭМП формируется в зависимости от:</vt:lpstr>
      <vt:lpstr>Последствия мобильной зависимости</vt:lpstr>
      <vt:lpstr>Слайд 15</vt:lpstr>
      <vt:lpstr>Слайд 16</vt:lpstr>
      <vt:lpstr>Слайд 17</vt:lpstr>
      <vt:lpstr>Слайд 18</vt:lpstr>
      <vt:lpstr>Считаете ли вы себя зависимым человеком от мобильного телефона ?</vt:lpstr>
      <vt:lpstr>                                                                     Рекомендации по использованию мобильных телефонов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Мобильная зависимость и её последствия.</dc:title>
  <dc:creator>ромакер</dc:creator>
  <cp:lastModifiedBy>Admin</cp:lastModifiedBy>
  <cp:revision>40</cp:revision>
  <dcterms:created xsi:type="dcterms:W3CDTF">2014-03-03T09:48:50Z</dcterms:created>
  <dcterms:modified xsi:type="dcterms:W3CDTF">2019-04-02T13:22:18Z</dcterms:modified>
</cp:coreProperties>
</file>